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90894" y="1187237"/>
            <a:ext cx="7680325" cy="2822575"/>
          </a:xfrm>
        </p:spPr>
        <p:txBody>
          <a:bodyPr/>
          <a:lstStyle/>
          <a:p>
            <a:pPr marL="285750" eaLnBrk="1" hangingPunct="1"/>
            <a:r>
              <a:rPr lang="en-US" altLang="en-US" dirty="0" smtClean="0"/>
              <a:t>The sum of </a:t>
            </a:r>
            <a:br>
              <a:rPr lang="en-US" altLang="en-US" dirty="0" smtClean="0"/>
            </a:br>
            <a:r>
              <a:rPr lang="en-US" altLang="en-US" dirty="0" smtClean="0"/>
              <a:t>the infinite and finite geometric sequence</a:t>
            </a:r>
          </a:p>
        </p:txBody>
      </p:sp>
    </p:spTree>
    <p:extLst>
      <p:ext uri="{BB962C8B-B14F-4D97-AF65-F5344CB8AC3E}">
        <p14:creationId xmlns:p14="http://schemas.microsoft.com/office/powerpoint/2010/main" val="8516723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Other Series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a series is neither arithmetic or geometric, it is more difficult to determine whether the series is convergent or divergent.</a:t>
            </a:r>
          </a:p>
        </p:txBody>
      </p:sp>
    </p:spTree>
    <p:extLst>
      <p:ext uri="{BB962C8B-B14F-4D97-AF65-F5344CB8AC3E}">
        <p14:creationId xmlns:p14="http://schemas.microsoft.com/office/powerpoint/2010/main" val="7729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529263" y="4608513"/>
            <a:ext cx="138112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4291" tIns="32146" rIns="64291" bIns="32146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1DEFF8B-204A-4A4D-8E3B-CA473D261947}" type="slidenum">
              <a:rPr lang="en-US" altLang="en-US" sz="1200">
                <a:solidFill>
                  <a:srgbClr val="FFFFFF"/>
                </a:solidFill>
                <a:latin typeface="Arial Bold" pitchFamily="34" charset="0"/>
                <a:cs typeface="Arial Bold" pitchFamily="34" charset="0"/>
                <a:sym typeface="Arial Bold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FFFFFF"/>
              </a:solidFill>
              <a:latin typeface="Arial Bold" pitchFamily="34" charset="0"/>
              <a:cs typeface="Arial Bold" pitchFamily="34" charset="0"/>
              <a:sym typeface="Arial Bold" pitchFamily="34" charset="0"/>
            </a:endParaRPr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1366838" y="665163"/>
            <a:ext cx="6491287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1125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 sum of the first </a:t>
            </a:r>
            <a:r>
              <a:rPr lang="en-US" altLang="en-US" sz="28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n</a:t>
            </a:r>
            <a:r>
              <a:rPr lang="en-US" alt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terms of a sequence is represented by </a:t>
            </a:r>
            <a:r>
              <a:rPr lang="en-US" altLang="en-US" sz="2800">
                <a:solidFill>
                  <a:srgbClr val="000099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summation notation</a:t>
            </a:r>
            <a:r>
              <a:rPr lang="en-US" alt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. </a:t>
            </a:r>
          </a:p>
        </p:txBody>
      </p:sp>
      <p:pic>
        <p:nvPicPr>
          <p:cNvPr id="4100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2092325"/>
            <a:ext cx="3751263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Freeform 4"/>
          <p:cNvSpPr>
            <a:spLocks/>
          </p:cNvSpPr>
          <p:nvPr/>
        </p:nvSpPr>
        <p:spPr bwMode="auto">
          <a:xfrm flipH="1">
            <a:off x="2400300" y="3009900"/>
            <a:ext cx="420688" cy="3270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4951537 h 21600"/>
              <a:gd name="T4" fmla="*/ 8195859 w 21600"/>
              <a:gd name="T5" fmla="*/ 49515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noFill/>
          <a:ln w="22225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688975" y="3201988"/>
            <a:ext cx="1785938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rgbClr val="FF0000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index of summation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rot="10800000" flipH="1">
            <a:off x="3055938" y="2081213"/>
            <a:ext cx="422275" cy="1047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3481388" y="1828800"/>
            <a:ext cx="35544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upper limit of summation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22613" y="3006725"/>
            <a:ext cx="295275" cy="1889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>
            <a:off x="3282950" y="3095625"/>
            <a:ext cx="35544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lower limit of summation</a:t>
            </a:r>
          </a:p>
        </p:txBody>
      </p:sp>
      <p:pic>
        <p:nvPicPr>
          <p:cNvPr id="16394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4202113"/>
            <a:ext cx="1096962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370388"/>
            <a:ext cx="26876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4943475"/>
            <a:ext cx="3054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5599113"/>
            <a:ext cx="10445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2328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utoUpdateAnimBg="0"/>
      <p:bldP spid="16388" grpId="0" animBg="1"/>
      <p:bldP spid="16389" grpId="0" autoUpdateAnimBg="0"/>
      <p:bldP spid="16390" grpId="0" animBg="1"/>
      <p:bldP spid="16391" grpId="0" autoUpdateAnimBg="0"/>
      <p:bldP spid="16392" grpId="0" animBg="1"/>
      <p:bldP spid="163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4875213" y="1241425"/>
            <a:ext cx="1598612" cy="1044575"/>
          </a:xfrm>
          <a:prstGeom prst="roundRect">
            <a:avLst>
              <a:gd name="adj" fmla="val 12819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593725" y="434975"/>
            <a:ext cx="8483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225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 </a:t>
            </a:r>
            <a:r>
              <a:rPr lang="en-US" altLang="en-US" sz="2800">
                <a:solidFill>
                  <a:srgbClr val="000099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sum of a finite geometric sequence</a:t>
            </a:r>
            <a:r>
              <a:rPr lang="en-US" alt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is given by </a:t>
            </a:r>
          </a:p>
        </p:txBody>
      </p:sp>
      <p:pic>
        <p:nvPicPr>
          <p:cNvPr id="512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1260475"/>
            <a:ext cx="356235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/>
          </p:cNvSpPr>
          <p:nvPr/>
        </p:nvSpPr>
        <p:spPr bwMode="auto">
          <a:xfrm>
            <a:off x="2136775" y="2613025"/>
            <a:ext cx="48926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5 + 10 + 20 + 40 + 80 + 160 + 320 + 640 = ?</a:t>
            </a:r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 rot="5400000">
            <a:off x="4177506" y="1094582"/>
            <a:ext cx="200025" cy="3910012"/>
          </a:xfrm>
          <a:custGeom>
            <a:avLst/>
            <a:gdLst>
              <a:gd name="T0" fmla="*/ 0 w 21600"/>
              <a:gd name="T1" fmla="*/ 0 h 21600"/>
              <a:gd name="T2" fmla="*/ 930292 w 21600"/>
              <a:gd name="T3" fmla="*/ 58966601 h 21600"/>
              <a:gd name="T4" fmla="*/ 930292 w 21600"/>
              <a:gd name="T5" fmla="*/ 294832645 h 21600"/>
              <a:gd name="T6" fmla="*/ 1860584 w 21600"/>
              <a:gd name="T7" fmla="*/ 353799246 h 21600"/>
              <a:gd name="T8" fmla="*/ 930292 w 21600"/>
              <a:gd name="T9" fmla="*/ 412765666 h 21600"/>
              <a:gd name="T10" fmla="*/ 930292 w 21600"/>
              <a:gd name="T11" fmla="*/ 648631710 h 21600"/>
              <a:gd name="T12" fmla="*/ 0 w 21600"/>
              <a:gd name="T13" fmla="*/ 707598311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3960813" y="3128963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8573" bIns="0">
            <a:spAutoFit/>
          </a:bodyPr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n</a:t>
            </a:r>
            <a:r>
              <a:rPr lang="en-US" altLang="en-US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= </a:t>
            </a:r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8</a:t>
            </a:r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2232025" y="2967038"/>
            <a:ext cx="379413" cy="7270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4459813 h 21600"/>
              <a:gd name="T4" fmla="*/ 6666286 w 21600"/>
              <a:gd name="T5" fmla="*/ 244598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rgbClr val="0099FF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6" name="Rectangle 8"/>
          <p:cNvSpPr>
            <a:spLocks/>
          </p:cNvSpPr>
          <p:nvPr/>
        </p:nvSpPr>
        <p:spPr bwMode="auto">
          <a:xfrm>
            <a:off x="2686050" y="3509963"/>
            <a:ext cx="735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28573" bIns="0">
            <a:spAutoFit/>
          </a:bodyPr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a</a:t>
            </a:r>
            <a:r>
              <a:rPr lang="en-US" altLang="en-US" sz="2000" baseline="-25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r>
              <a:rPr lang="en-US" altLang="en-US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= </a:t>
            </a:r>
            <a:r>
              <a:rPr lang="en-US" altLang="en-US" sz="200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5 </a:t>
            </a:r>
          </a:p>
        </p:txBody>
      </p:sp>
      <p:pic>
        <p:nvPicPr>
          <p:cNvPr id="5130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27513"/>
            <a:ext cx="32464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3425825"/>
            <a:ext cx="10636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4229100"/>
            <a:ext cx="135255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4230688"/>
            <a:ext cx="1201738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3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3" y="4381500"/>
            <a:ext cx="7715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1156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  <p:bldP spid="17412" grpId="0" autoUpdateAnimBg="0"/>
      <p:bldP spid="17413" grpId="0" animBg="1"/>
      <p:bldP spid="17414" grpId="0" autoUpdateAnimBg="0"/>
      <p:bldP spid="17415" grpId="0" animBg="1"/>
      <p:bldP spid="174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/>
          </p:cNvSpPr>
          <p:nvPr/>
        </p:nvSpPr>
        <p:spPr bwMode="auto">
          <a:xfrm>
            <a:off x="5224463" y="3589338"/>
            <a:ext cx="928687" cy="1019175"/>
          </a:xfrm>
          <a:prstGeom prst="roundRect">
            <a:avLst>
              <a:gd name="adj" fmla="val 1442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933450" y="550863"/>
            <a:ext cx="749141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225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 sum of the terms of an infinite geometric sequence is called a </a:t>
            </a:r>
            <a:r>
              <a:rPr lang="en-US" altLang="en-US">
                <a:solidFill>
                  <a:srgbClr val="000099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geometric series</a:t>
            </a:r>
            <a:r>
              <a:rPr lang="en-US" alt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.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265238" y="2838450"/>
            <a:ext cx="66087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1125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a</a:t>
            </a:r>
            <a:r>
              <a:rPr lang="en-US" altLang="en-US" sz="3000" baseline="-18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r>
              <a:rPr lang="en-US" altLang="en-US" sz="3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+ 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a</a:t>
            </a:r>
            <a:r>
              <a:rPr lang="en-US" altLang="en-US" sz="3000" baseline="-18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r</a:t>
            </a:r>
            <a:r>
              <a:rPr lang="en-US" altLang="en-US" sz="3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+ 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a</a:t>
            </a:r>
            <a:r>
              <a:rPr lang="en-US" altLang="en-US" sz="3000" baseline="-18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r</a:t>
            </a:r>
            <a:r>
              <a:rPr lang="en-US" altLang="en-US" sz="3000" baseline="31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2  </a:t>
            </a:r>
            <a:r>
              <a:rPr lang="en-US" altLang="en-US" sz="3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+ 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a</a:t>
            </a:r>
            <a:r>
              <a:rPr lang="en-US" altLang="en-US" sz="3000" baseline="-18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r</a:t>
            </a:r>
            <a:r>
              <a:rPr lang="en-US" altLang="en-US" sz="3000" baseline="31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3 </a:t>
            </a:r>
            <a:r>
              <a:rPr lang="en-US" altLang="en-US" sz="3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+ </a:t>
            </a:r>
            <a:r>
              <a:rPr lang="en-US" altLang="en-US" sz="3000" baseline="31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. . .</a:t>
            </a:r>
            <a:r>
              <a:rPr lang="en-US" altLang="en-US" sz="3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+ 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a</a:t>
            </a:r>
            <a:r>
              <a:rPr lang="en-US" altLang="en-US" sz="3000" baseline="-18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r>
              <a:rPr lang="en-US" altLang="en-US" sz="3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r</a:t>
            </a:r>
            <a:r>
              <a:rPr lang="en-US" altLang="en-US" sz="3000" baseline="310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n</a:t>
            </a:r>
            <a:r>
              <a:rPr lang="en-US" altLang="en-US" sz="3000" baseline="31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-1</a:t>
            </a:r>
            <a:r>
              <a:rPr lang="en-US" altLang="en-US" sz="3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+ </a:t>
            </a:r>
            <a:r>
              <a:rPr lang="en-US" altLang="en-US" sz="3000" baseline="31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. . .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1003300" y="2016125"/>
            <a:ext cx="71437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1125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If |</a:t>
            </a:r>
            <a:r>
              <a:rPr lang="en-US" altLang="en-US" sz="3200">
                <a:solidFill>
                  <a:srgbClr val="000099"/>
                </a:solidFill>
                <a:latin typeface="Times New Roman Italic" pitchFamily="18" charset="0"/>
                <a:cs typeface="Times New Roman Italic" pitchFamily="18" charset="0"/>
                <a:sym typeface="Times New Roman Italic" pitchFamily="18" charset="0"/>
              </a:rPr>
              <a:t>r</a:t>
            </a:r>
            <a:r>
              <a:rPr lang="en-US" alt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| &lt; 1, then the infinite geometric series</a:t>
            </a:r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1749425" y="3592513"/>
            <a:ext cx="4383088" cy="955675"/>
            <a:chOff x="0" y="0"/>
            <a:chExt cx="3927" cy="856"/>
          </a:xfrm>
        </p:grpSpPr>
        <p:pic>
          <p:nvPicPr>
            <p:cNvPr id="6152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" y="0"/>
              <a:ext cx="2328" cy="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Rectangle 6"/>
            <p:cNvSpPr>
              <a:spLocks/>
            </p:cNvSpPr>
            <p:nvPr/>
          </p:nvSpPr>
          <p:spPr bwMode="auto">
            <a:xfrm>
              <a:off x="0" y="179"/>
              <a:ext cx="180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26988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has the sum</a:t>
              </a:r>
            </a:p>
          </p:txBody>
        </p:sp>
      </p:grpSp>
      <p:pic>
        <p:nvPicPr>
          <p:cNvPr id="18440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5057775"/>
            <a:ext cx="61071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18139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231616" presetClass="entr" presetSubtype="379766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5" grpId="0" autoUpdateAnimBg="0"/>
      <p:bldP spid="184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584200" y="927100"/>
            <a:ext cx="53054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8573" bIns="0"/>
          <a:lstStyle>
            <a:lvl1pPr marL="26988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225"/>
              </a:spcBef>
              <a:buClrTx/>
              <a:buSzTx/>
              <a:buFontTx/>
              <a:buNone/>
            </a:pPr>
            <a:r>
              <a:rPr lang="en-US" altLang="en-US" sz="3100">
                <a:solidFill>
                  <a:srgbClr val="000099"/>
                </a:solidFill>
                <a:latin typeface="Times New Roman Bold" pitchFamily="18" charset="0"/>
                <a:cs typeface="Times New Roman Bold" pitchFamily="18" charset="0"/>
                <a:sym typeface="Times New Roman Bold" pitchFamily="18" charset="0"/>
              </a:rPr>
              <a:t>Example</a:t>
            </a:r>
            <a:r>
              <a:rPr lang="en-US" altLang="en-US" sz="31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: Find the sum of  </a:t>
            </a:r>
          </a:p>
        </p:txBody>
      </p:sp>
      <p:pic>
        <p:nvPicPr>
          <p:cNvPr id="1945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2324100"/>
            <a:ext cx="1652587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915988"/>
            <a:ext cx="229552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1789113"/>
            <a:ext cx="10985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2397125"/>
            <a:ext cx="12144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13" y="3351213"/>
            <a:ext cx="16605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2674938" y="5005388"/>
            <a:ext cx="3313112" cy="625475"/>
            <a:chOff x="0" y="0"/>
            <a:chExt cx="2968" cy="560"/>
          </a:xfrm>
        </p:grpSpPr>
        <p:sp>
          <p:nvSpPr>
            <p:cNvPr id="7178" name="Rectangle 7"/>
            <p:cNvSpPr>
              <a:spLocks/>
            </p:cNvSpPr>
            <p:nvPr/>
          </p:nvSpPr>
          <p:spPr bwMode="auto">
            <a:xfrm>
              <a:off x="0" y="106"/>
              <a:ext cx="2674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26988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The sum of the series is  </a:t>
              </a:r>
            </a:p>
          </p:txBody>
        </p:sp>
        <p:pic>
          <p:nvPicPr>
            <p:cNvPr id="7179" name="Picture 8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6" y="0"/>
              <a:ext cx="332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7" name="Picture 10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344863"/>
            <a:ext cx="12144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4702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232000" presetClass="entr" presetSubtype="6814532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232000" presetClass="entr" presetSubtype="701887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232000" presetClass="entr" presetSubtype="7018888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81000"/>
            <a:ext cx="7086600" cy="3357563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Convergent and Divergent Series</a:t>
            </a:r>
          </a:p>
        </p:txBody>
      </p:sp>
    </p:spTree>
    <p:extLst>
      <p:ext uri="{BB962C8B-B14F-4D97-AF65-F5344CB8AC3E}">
        <p14:creationId xmlns:p14="http://schemas.microsoft.com/office/powerpoint/2010/main" val="1770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Convergent and Divergent Series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the infinite series has a sum, or limit, the series is convergent. </a:t>
            </a:r>
          </a:p>
          <a:p>
            <a:pPr eaLnBrk="1" hangingPunct="1"/>
            <a:r>
              <a:rPr lang="en-US" altLang="en-US" dirty="0" smtClean="0"/>
              <a:t>If the series is not convergent, it is divergent.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Ways To Determine Convergence/Divergence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1.  Arithmetic – since no sum exists, it diverges</a:t>
            </a:r>
          </a:p>
          <a:p>
            <a:pPr eaLnBrk="1" hangingPunct="1"/>
            <a:r>
              <a:rPr lang="en-US" altLang="en-US" dirty="0" smtClean="0"/>
              <a:t>2.  Geometric:</a:t>
            </a:r>
          </a:p>
          <a:p>
            <a:pPr lvl="1" eaLnBrk="1" hangingPunct="1"/>
            <a:r>
              <a:rPr lang="en-US" altLang="en-US" dirty="0" smtClean="0"/>
              <a:t>If |r| &gt; 1, diverges</a:t>
            </a:r>
          </a:p>
          <a:p>
            <a:pPr lvl="1" eaLnBrk="1" hangingPunct="1"/>
            <a:r>
              <a:rPr lang="en-US" altLang="en-US" dirty="0" smtClean="0"/>
              <a:t>If |r| &lt; 1, converges since the sum exists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 smtClean="0"/>
              <a:t>3.  Ratio Test (discussed in a few minutes)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3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Determine whether each arithmetic or geometric series is convergent or divergent.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1/8 + 3/20 + 9/50 + 27/125 + . .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r=6/5 </a:t>
            </a:r>
            <a:r>
              <a:rPr lang="en-US" altLang="en-US" dirty="0" smtClean="0">
                <a:sym typeface="Wingdings" pitchFamily="2" charset="2"/>
              </a:rPr>
              <a:t> |r|&gt;1  divergent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18.75+17.50+16.25+15.00+ . .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Arithmetic series </a:t>
            </a:r>
            <a:r>
              <a:rPr lang="en-US" altLang="en-US" dirty="0" smtClean="0">
                <a:sym typeface="Wingdings" pitchFamily="2" charset="2"/>
              </a:rPr>
              <a:t> divergent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65 + 13 + 2 3/5 + 13/25 . .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r=1/5 </a:t>
            </a:r>
            <a:r>
              <a:rPr lang="en-US" altLang="en-US" dirty="0" smtClean="0">
                <a:sym typeface="Wingdings" pitchFamily="2" charset="2"/>
              </a:rPr>
              <a:t> |r|&lt;1  convergent</a:t>
            </a:r>
          </a:p>
        </p:txBody>
      </p:sp>
    </p:spTree>
    <p:extLst>
      <p:ext uri="{BB962C8B-B14F-4D97-AF65-F5344CB8AC3E}">
        <p14:creationId xmlns:p14="http://schemas.microsoft.com/office/powerpoint/2010/main" val="140905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sum of  the infinite and finite geometric sequence</vt:lpstr>
      <vt:lpstr>PowerPoint Presentation</vt:lpstr>
      <vt:lpstr>PowerPoint Presentation</vt:lpstr>
      <vt:lpstr>PowerPoint Presentation</vt:lpstr>
      <vt:lpstr>PowerPoint Presentation</vt:lpstr>
      <vt:lpstr> Convergent and Divergent Series</vt:lpstr>
      <vt:lpstr>Convergent and Divergent Series</vt:lpstr>
      <vt:lpstr>Ways To Determine Convergence/Divergence</vt:lpstr>
      <vt:lpstr>Example</vt:lpstr>
      <vt:lpstr>Other Series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sum of  the infinite and finite geometric sequence</dc:title>
  <dc:creator>sabah</dc:creator>
  <cp:lastModifiedBy>s</cp:lastModifiedBy>
  <cp:revision>1</cp:revision>
  <dcterms:created xsi:type="dcterms:W3CDTF">2006-08-16T00:00:00Z</dcterms:created>
  <dcterms:modified xsi:type="dcterms:W3CDTF">2018-11-21T14:56:59Z</dcterms:modified>
</cp:coreProperties>
</file>