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>
          <a:xfrm>
            <a:off x="690894" y="1187237"/>
            <a:ext cx="7680325" cy="2822575"/>
          </a:xfrm>
        </p:spPr>
        <p:txBody>
          <a:bodyPr/>
          <a:lstStyle/>
          <a:p>
            <a:pPr marL="285750" eaLnBrk="1" hangingPunct="1"/>
            <a:r>
              <a:rPr lang="en-US" altLang="en-US" dirty="0" smtClean="0"/>
              <a:t>The sum of </a:t>
            </a:r>
            <a:br>
              <a:rPr lang="en-US" altLang="en-US" dirty="0" smtClean="0"/>
            </a:br>
            <a:r>
              <a:rPr lang="en-US" altLang="en-US" dirty="0" smtClean="0"/>
              <a:t>the infinite and finite geometric sequence</a:t>
            </a:r>
          </a:p>
        </p:txBody>
      </p:sp>
    </p:spTree>
    <p:extLst>
      <p:ext uri="{BB962C8B-B14F-4D97-AF65-F5344CB8AC3E}">
        <p14:creationId xmlns:p14="http://schemas.microsoft.com/office/powerpoint/2010/main" val="8516723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Other Series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When a series is neither arithmetic or geometric, it is more difficult to determine whether the series is convergent or divergent.</a:t>
            </a:r>
          </a:p>
        </p:txBody>
      </p:sp>
    </p:spTree>
    <p:extLst>
      <p:ext uri="{BB962C8B-B14F-4D97-AF65-F5344CB8AC3E}">
        <p14:creationId xmlns:p14="http://schemas.microsoft.com/office/powerpoint/2010/main" val="77297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5529263" y="4608513"/>
            <a:ext cx="138112" cy="19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4291" tIns="32146" rIns="64291" bIns="32146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fld id="{41DEFF8B-204A-4A4D-8E3B-CA473D261947}" type="slidenum">
              <a:rPr lang="en-US" altLang="en-US" sz="1200">
                <a:solidFill>
                  <a:srgbClr val="FFFFFF"/>
                </a:solidFill>
                <a:latin typeface="Arial Bold" pitchFamily="34" charset="0"/>
                <a:cs typeface="Arial Bold" pitchFamily="34" charset="0"/>
                <a:sym typeface="Arial Bold" pitchFamily="34" charset="0"/>
              </a:rPr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200">
              <a:solidFill>
                <a:srgbClr val="FFFFFF"/>
              </a:solidFill>
              <a:latin typeface="Arial Bold" pitchFamily="34" charset="0"/>
              <a:cs typeface="Arial Bold" pitchFamily="34" charset="0"/>
              <a:sym typeface="Arial Bold" pitchFamily="34" charset="0"/>
            </a:endParaRPr>
          </a:p>
        </p:txBody>
      </p:sp>
      <p:sp>
        <p:nvSpPr>
          <p:cNvPr id="4099" name="Rectangle 2"/>
          <p:cNvSpPr>
            <a:spLocks/>
          </p:cNvSpPr>
          <p:nvPr/>
        </p:nvSpPr>
        <p:spPr bwMode="auto">
          <a:xfrm>
            <a:off x="1366838" y="665163"/>
            <a:ext cx="6491287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1125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The sum of the first </a:t>
            </a:r>
            <a:r>
              <a:rPr lang="en-US" altLang="en-US" sz="28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n</a:t>
            </a:r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terms of a sequence is represented by </a:t>
            </a:r>
            <a:r>
              <a:rPr lang="en-US" altLang="en-US" sz="2800">
                <a:solidFill>
                  <a:srgbClr val="000099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summation notation</a:t>
            </a:r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. </a:t>
            </a:r>
          </a:p>
        </p:txBody>
      </p:sp>
      <p:pic>
        <p:nvPicPr>
          <p:cNvPr id="4100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0025" y="2092325"/>
            <a:ext cx="3751263" cy="893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Freeform 4"/>
          <p:cNvSpPr>
            <a:spLocks/>
          </p:cNvSpPr>
          <p:nvPr/>
        </p:nvSpPr>
        <p:spPr bwMode="auto">
          <a:xfrm flipH="1">
            <a:off x="2400300" y="3009900"/>
            <a:ext cx="420688" cy="3270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4951537 h 21600"/>
              <a:gd name="T4" fmla="*/ 8195859 w 21600"/>
              <a:gd name="T5" fmla="*/ 495153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noFill/>
          <a:ln w="22225" cap="flat">
            <a:solidFill>
              <a:srgbClr val="000000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89" name="Rectangle 5"/>
          <p:cNvSpPr>
            <a:spLocks/>
          </p:cNvSpPr>
          <p:nvPr/>
        </p:nvSpPr>
        <p:spPr bwMode="auto">
          <a:xfrm>
            <a:off x="688975" y="3201988"/>
            <a:ext cx="1785938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2300">
                <a:solidFill>
                  <a:srgbClr val="FF0000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index of summation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rot="10800000" flipH="1">
            <a:off x="3055938" y="2081213"/>
            <a:ext cx="422275" cy="104775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1" name="Rectangle 7"/>
          <p:cNvSpPr>
            <a:spLocks/>
          </p:cNvSpPr>
          <p:nvPr/>
        </p:nvSpPr>
        <p:spPr bwMode="auto">
          <a:xfrm>
            <a:off x="3481388" y="1828800"/>
            <a:ext cx="355441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2200">
                <a:solidFill>
                  <a:srgbClr val="FF0000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upper limit of summation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3122613" y="3006725"/>
            <a:ext cx="295275" cy="188913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393" name="Rectangle 9"/>
          <p:cNvSpPr>
            <a:spLocks/>
          </p:cNvSpPr>
          <p:nvPr/>
        </p:nvSpPr>
        <p:spPr bwMode="auto">
          <a:xfrm>
            <a:off x="3282950" y="3095625"/>
            <a:ext cx="3554413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950"/>
              </a:spcBef>
              <a:buClrTx/>
              <a:buSzTx/>
              <a:buFontTx/>
              <a:buNone/>
            </a:pPr>
            <a:r>
              <a:rPr lang="en-US" altLang="en-US" sz="2200">
                <a:solidFill>
                  <a:srgbClr val="FF0000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lower limit of summation</a:t>
            </a:r>
          </a:p>
        </p:txBody>
      </p:sp>
      <p:pic>
        <p:nvPicPr>
          <p:cNvPr id="16394" name="Picture 10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188" y="4202113"/>
            <a:ext cx="1096962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5" name="Picture 11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0" y="4370388"/>
            <a:ext cx="26876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6" name="Picture 1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6900" y="4943475"/>
            <a:ext cx="30543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7" name="Picture 13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5599113"/>
            <a:ext cx="10445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623287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 autoUpdateAnimBg="0"/>
      <p:bldP spid="16388" grpId="0" animBg="1"/>
      <p:bldP spid="16389" grpId="0" autoUpdateAnimBg="0"/>
      <p:bldP spid="16390" grpId="0" animBg="1"/>
      <p:bldP spid="16391" grpId="0" autoUpdateAnimBg="0"/>
      <p:bldP spid="16392" grpId="0" animBg="1"/>
      <p:bldP spid="1639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1"/>
          <p:cNvSpPr>
            <a:spLocks/>
          </p:cNvSpPr>
          <p:nvPr/>
        </p:nvSpPr>
        <p:spPr bwMode="auto">
          <a:xfrm>
            <a:off x="4875213" y="1241425"/>
            <a:ext cx="1598612" cy="1044575"/>
          </a:xfrm>
          <a:prstGeom prst="roundRect">
            <a:avLst>
              <a:gd name="adj" fmla="val 12819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123" name="Rectangle 2"/>
          <p:cNvSpPr>
            <a:spLocks/>
          </p:cNvSpPr>
          <p:nvPr/>
        </p:nvSpPr>
        <p:spPr bwMode="auto">
          <a:xfrm>
            <a:off x="593725" y="434975"/>
            <a:ext cx="84836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ts val="225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The </a:t>
            </a:r>
            <a:r>
              <a:rPr lang="en-US" altLang="en-US" sz="2800">
                <a:solidFill>
                  <a:srgbClr val="000099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sum of a finite geometric sequence</a:t>
            </a:r>
            <a:r>
              <a:rPr lang="en-US" altLang="en-US" sz="28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is given by </a:t>
            </a:r>
          </a:p>
        </p:txBody>
      </p:sp>
      <p:pic>
        <p:nvPicPr>
          <p:cNvPr id="5124" name="Picture 3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813" y="1260475"/>
            <a:ext cx="3562350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Rectangle 4"/>
          <p:cNvSpPr>
            <a:spLocks/>
          </p:cNvSpPr>
          <p:nvPr/>
        </p:nvSpPr>
        <p:spPr bwMode="auto">
          <a:xfrm>
            <a:off x="2136775" y="2613025"/>
            <a:ext cx="4892675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5 + 10 + 20 + 40 + 80 + 160 + 320 + 640 = ?</a:t>
            </a:r>
          </a:p>
        </p:txBody>
      </p:sp>
      <p:sp>
        <p:nvSpPr>
          <p:cNvPr id="17413" name="Freeform 5"/>
          <p:cNvSpPr>
            <a:spLocks/>
          </p:cNvSpPr>
          <p:nvPr/>
        </p:nvSpPr>
        <p:spPr bwMode="auto">
          <a:xfrm rot="5400000">
            <a:off x="4177506" y="1094582"/>
            <a:ext cx="200025" cy="3910012"/>
          </a:xfrm>
          <a:custGeom>
            <a:avLst/>
            <a:gdLst>
              <a:gd name="T0" fmla="*/ 0 w 21600"/>
              <a:gd name="T1" fmla="*/ 0 h 21600"/>
              <a:gd name="T2" fmla="*/ 930292 w 21600"/>
              <a:gd name="T3" fmla="*/ 58966601 h 21600"/>
              <a:gd name="T4" fmla="*/ 930292 w 21600"/>
              <a:gd name="T5" fmla="*/ 294832645 h 21600"/>
              <a:gd name="T6" fmla="*/ 1860584 w 21600"/>
              <a:gd name="T7" fmla="*/ 353799246 h 21600"/>
              <a:gd name="T8" fmla="*/ 930292 w 21600"/>
              <a:gd name="T9" fmla="*/ 412765666 h 21600"/>
              <a:gd name="T10" fmla="*/ 930292 w 21600"/>
              <a:gd name="T11" fmla="*/ 648631710 h 21600"/>
              <a:gd name="T12" fmla="*/ 0 w 21600"/>
              <a:gd name="T13" fmla="*/ 707598311 h 21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4" name="Rectangle 6"/>
          <p:cNvSpPr>
            <a:spLocks/>
          </p:cNvSpPr>
          <p:nvPr/>
        </p:nvSpPr>
        <p:spPr bwMode="auto">
          <a:xfrm>
            <a:off x="3960813" y="3128963"/>
            <a:ext cx="5857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28573" bIns="0">
            <a:spAutoFit/>
          </a:bodyPr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n</a:t>
            </a:r>
            <a:r>
              <a:rPr lang="en-US" altLang="en-US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= </a:t>
            </a:r>
            <a:r>
              <a:rPr lang="en-US" altLang="en-US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8</a:t>
            </a:r>
          </a:p>
        </p:txBody>
      </p:sp>
      <p:sp>
        <p:nvSpPr>
          <p:cNvPr id="17415" name="Freeform 7"/>
          <p:cNvSpPr>
            <a:spLocks/>
          </p:cNvSpPr>
          <p:nvPr/>
        </p:nvSpPr>
        <p:spPr bwMode="auto">
          <a:xfrm>
            <a:off x="2232025" y="2967038"/>
            <a:ext cx="379413" cy="72707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24459813 h 21600"/>
              <a:gd name="T4" fmla="*/ 6666286 w 21600"/>
              <a:gd name="T5" fmla="*/ 2445981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noFill/>
          <a:ln w="25400" cap="flat">
            <a:solidFill>
              <a:srgbClr val="0099FF"/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6" name="Rectangle 8"/>
          <p:cNvSpPr>
            <a:spLocks/>
          </p:cNvSpPr>
          <p:nvPr/>
        </p:nvSpPr>
        <p:spPr bwMode="auto">
          <a:xfrm>
            <a:off x="2686050" y="3509963"/>
            <a:ext cx="735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28573" bIns="0">
            <a:spAutoFit/>
          </a:bodyPr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2000" baseline="-25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2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= </a:t>
            </a:r>
            <a:r>
              <a:rPr lang="en-US" altLang="en-US" sz="2000">
                <a:solidFill>
                  <a:srgbClr val="0099FF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5 </a:t>
            </a:r>
          </a:p>
        </p:txBody>
      </p:sp>
      <p:pic>
        <p:nvPicPr>
          <p:cNvPr id="5130" name="Picture 9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227513"/>
            <a:ext cx="324643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1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3425825"/>
            <a:ext cx="1063625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Picture 11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0838" y="4229100"/>
            <a:ext cx="135255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2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0" y="4230688"/>
            <a:ext cx="1201738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Picture 13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5913" y="4381500"/>
            <a:ext cx="771525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11562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 animBg="1"/>
      <p:bldP spid="17412" grpId="0" autoUpdateAnimBg="0"/>
      <p:bldP spid="17413" grpId="0" animBg="1"/>
      <p:bldP spid="17414" grpId="0" autoUpdateAnimBg="0"/>
      <p:bldP spid="17415" grpId="0" animBg="1"/>
      <p:bldP spid="1741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1"/>
          <p:cNvSpPr>
            <a:spLocks/>
          </p:cNvSpPr>
          <p:nvPr/>
        </p:nvSpPr>
        <p:spPr bwMode="auto">
          <a:xfrm>
            <a:off x="5224463" y="3589338"/>
            <a:ext cx="928687" cy="1019175"/>
          </a:xfrm>
          <a:prstGeom prst="roundRect">
            <a:avLst>
              <a:gd name="adj" fmla="val 14421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6147" name="Rectangle 2"/>
          <p:cNvSpPr>
            <a:spLocks/>
          </p:cNvSpPr>
          <p:nvPr/>
        </p:nvSpPr>
        <p:spPr bwMode="auto">
          <a:xfrm>
            <a:off x="933450" y="550863"/>
            <a:ext cx="7491413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ts val="225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The sum of the terms of an infinite geometric sequence is called a </a:t>
            </a:r>
            <a:r>
              <a:rPr lang="en-US" altLang="en-US">
                <a:solidFill>
                  <a:srgbClr val="000099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geometric series</a:t>
            </a:r>
            <a:r>
              <a:rPr lang="en-US" altLang="en-US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.</a:t>
            </a:r>
          </a:p>
        </p:txBody>
      </p:sp>
      <p:sp>
        <p:nvSpPr>
          <p:cNvPr id="18435" name="Rectangle 3"/>
          <p:cNvSpPr>
            <a:spLocks/>
          </p:cNvSpPr>
          <p:nvPr/>
        </p:nvSpPr>
        <p:spPr bwMode="auto">
          <a:xfrm>
            <a:off x="1265238" y="2838450"/>
            <a:ext cx="6608762" cy="54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1125"/>
              </a:spcBef>
              <a:buClrTx/>
              <a:buSzTx/>
              <a:buFontTx/>
              <a:buNone/>
            </a:pP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3000" baseline="-18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+ 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3000" baseline="-18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r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+ 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3000" baseline="-18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r</a:t>
            </a:r>
            <a:r>
              <a:rPr lang="en-US" altLang="en-US" sz="3000" baseline="31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2  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+ 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3000" baseline="-18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r</a:t>
            </a:r>
            <a:r>
              <a:rPr lang="en-US" altLang="en-US" sz="3000" baseline="31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3 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+ </a:t>
            </a:r>
            <a:r>
              <a:rPr lang="en-US" altLang="en-US" sz="3000" baseline="31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. . .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+ 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a</a:t>
            </a:r>
            <a:r>
              <a:rPr lang="en-US" altLang="en-US" sz="3000" baseline="-18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1</a:t>
            </a:r>
            <a:r>
              <a:rPr lang="en-US" altLang="en-US" sz="3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r</a:t>
            </a:r>
            <a:r>
              <a:rPr lang="en-US" altLang="en-US" sz="3000" baseline="310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n</a:t>
            </a:r>
            <a:r>
              <a:rPr lang="en-US" altLang="en-US" sz="3000" baseline="31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-1</a:t>
            </a:r>
            <a:r>
              <a:rPr lang="en-US" altLang="en-US" sz="3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 + </a:t>
            </a:r>
            <a:r>
              <a:rPr lang="en-US" altLang="en-US" sz="3000" baseline="31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. . .</a:t>
            </a:r>
          </a:p>
        </p:txBody>
      </p:sp>
      <p:sp>
        <p:nvSpPr>
          <p:cNvPr id="18436" name="Rectangle 4"/>
          <p:cNvSpPr>
            <a:spLocks/>
          </p:cNvSpPr>
          <p:nvPr/>
        </p:nvSpPr>
        <p:spPr bwMode="auto">
          <a:xfrm>
            <a:off x="1003300" y="2016125"/>
            <a:ext cx="714375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ts val="1125"/>
              </a:spcBef>
              <a:buClrTx/>
              <a:buSzTx/>
              <a:buFontTx/>
              <a:buNone/>
            </a:pPr>
            <a:r>
              <a:rPr lang="en-US" alt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If |</a:t>
            </a:r>
            <a:r>
              <a:rPr lang="en-US" altLang="en-US" sz="3200">
                <a:solidFill>
                  <a:srgbClr val="000099"/>
                </a:solidFill>
                <a:latin typeface="Times New Roman Italic" pitchFamily="18" charset="0"/>
                <a:cs typeface="Times New Roman Italic" pitchFamily="18" charset="0"/>
                <a:sym typeface="Times New Roman Italic" pitchFamily="18" charset="0"/>
              </a:rPr>
              <a:t>r</a:t>
            </a:r>
            <a:r>
              <a:rPr lang="en-US" altLang="en-US" sz="32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| &lt; 1, then the infinite geometric series</a:t>
            </a:r>
          </a:p>
        </p:txBody>
      </p: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1749425" y="3592513"/>
            <a:ext cx="4383088" cy="955675"/>
            <a:chOff x="0" y="0"/>
            <a:chExt cx="3927" cy="856"/>
          </a:xfrm>
        </p:grpSpPr>
        <p:pic>
          <p:nvPicPr>
            <p:cNvPr id="6152" name="Picture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9" y="0"/>
              <a:ext cx="2328" cy="8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3" name="Rectangle 6"/>
            <p:cNvSpPr>
              <a:spLocks/>
            </p:cNvSpPr>
            <p:nvPr/>
          </p:nvSpPr>
          <p:spPr bwMode="auto">
            <a:xfrm>
              <a:off x="0" y="179"/>
              <a:ext cx="1800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26988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has the sum</a:t>
              </a:r>
            </a:p>
          </p:txBody>
        </p:sp>
      </p:grpSp>
      <p:pic>
        <p:nvPicPr>
          <p:cNvPr id="18440" name="Picture 8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5057775"/>
            <a:ext cx="61071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718139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5231616" presetClass="entr" presetSubtype="379766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 animBg="1"/>
      <p:bldP spid="18435" grpId="0" autoUpdateAnimBg="0"/>
      <p:bldP spid="1843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/>
          </p:cNvSpPr>
          <p:nvPr/>
        </p:nvSpPr>
        <p:spPr bwMode="auto">
          <a:xfrm>
            <a:off x="584200" y="927100"/>
            <a:ext cx="530542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99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28573" bIns="0"/>
          <a:lstStyle>
            <a:lvl1pPr marL="26988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¡"/>
              <a:defRPr sz="29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25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65000"/>
              <a:buFont typeface="Wingdings" pitchFamily="2" charset="2"/>
              <a:buChar char="¡"/>
              <a:defRPr sz="2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  <a:defRPr sz="19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¡"/>
              <a:defRPr sz="19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lnSpc>
                <a:spcPct val="110000"/>
              </a:lnSpc>
              <a:spcBef>
                <a:spcPts val="225"/>
              </a:spcBef>
              <a:buClrTx/>
              <a:buSzTx/>
              <a:buFontTx/>
              <a:buNone/>
            </a:pPr>
            <a:r>
              <a:rPr lang="en-US" altLang="en-US" sz="3100">
                <a:solidFill>
                  <a:srgbClr val="000099"/>
                </a:solidFill>
                <a:latin typeface="Times New Roman Bold" pitchFamily="18" charset="0"/>
                <a:cs typeface="Times New Roman Bold" pitchFamily="18" charset="0"/>
                <a:sym typeface="Times New Roman Bold" pitchFamily="18" charset="0"/>
              </a:rPr>
              <a:t>Example</a:t>
            </a:r>
            <a:r>
              <a:rPr lang="en-US" altLang="en-US" sz="31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sym typeface="Times New Roman" pitchFamily="18" charset="0"/>
              </a:rPr>
              <a:t>: Find the sum of  </a:t>
            </a:r>
          </a:p>
        </p:txBody>
      </p:sp>
      <p:pic>
        <p:nvPicPr>
          <p:cNvPr id="19458" name="Picture 2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8363" y="2324100"/>
            <a:ext cx="1652587" cy="93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600" y="915988"/>
            <a:ext cx="2295525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213" y="1789113"/>
            <a:ext cx="109855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825" y="2397125"/>
            <a:ext cx="1214438" cy="94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6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813" y="3351213"/>
            <a:ext cx="166052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5" name="Group 9"/>
          <p:cNvGrpSpPr>
            <a:grpSpLocks/>
          </p:cNvGrpSpPr>
          <p:nvPr/>
        </p:nvGrpSpPr>
        <p:grpSpPr bwMode="auto">
          <a:xfrm>
            <a:off x="2674938" y="5005388"/>
            <a:ext cx="3313112" cy="625475"/>
            <a:chOff x="0" y="0"/>
            <a:chExt cx="2968" cy="560"/>
          </a:xfrm>
        </p:grpSpPr>
        <p:sp>
          <p:nvSpPr>
            <p:cNvPr id="7178" name="Rectangle 7"/>
            <p:cNvSpPr>
              <a:spLocks/>
            </p:cNvSpPr>
            <p:nvPr/>
          </p:nvSpPr>
          <p:spPr bwMode="auto">
            <a:xfrm>
              <a:off x="0" y="106"/>
              <a:ext cx="2674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26988" eaLnBrk="0" hangingPunct="0">
                <a:spcBef>
                  <a:spcPct val="20000"/>
                </a:spcBef>
                <a:buClr>
                  <a:schemeClr val="tx2"/>
                </a:buClr>
                <a:buSzPct val="70000"/>
                <a:buFont typeface="Wingdings" pitchFamily="2" charset="2"/>
                <a:buChar char="¡"/>
                <a:defRPr sz="2900"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2500"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tx2"/>
                </a:buClr>
                <a:buSzPct val="65000"/>
                <a:buFont typeface="Wingdings" pitchFamily="2" charset="2"/>
                <a:buChar char="¡"/>
                <a:defRPr sz="2200"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l"/>
                <a:defRPr sz="1900"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60000"/>
                <a:buFont typeface="Wingdings" pitchFamily="2" charset="2"/>
                <a:buChar char="¡"/>
                <a:defRPr sz="1900"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200">
                  <a:solidFill>
                    <a:srgbClr val="000099"/>
                  </a:solidFill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The sum of the series is  </a:t>
              </a:r>
            </a:p>
          </p:txBody>
        </p:sp>
        <p:pic>
          <p:nvPicPr>
            <p:cNvPr id="7179" name="Picture 8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6" y="0"/>
              <a:ext cx="332" cy="5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177" name="Picture 10"/>
          <p:cNvPicPr>
            <a:picLocks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3344863"/>
            <a:ext cx="1214438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47027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5232000" presetClass="entr" presetSubtype="6814532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5232000" presetClass="entr" presetSubtype="701887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5232000" presetClass="entr" presetSubtype="7018888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81000"/>
            <a:ext cx="7086600" cy="3357563"/>
          </a:xfrm>
        </p:spPr>
        <p:txBody>
          <a:bodyPr/>
          <a:lstStyle/>
          <a:p>
            <a:pPr algn="ctr" eaLnBrk="1" hangingPunct="1"/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Convergent and Divergent Series</a:t>
            </a:r>
          </a:p>
        </p:txBody>
      </p:sp>
    </p:spTree>
    <p:extLst>
      <p:ext uri="{BB962C8B-B14F-4D97-AF65-F5344CB8AC3E}">
        <p14:creationId xmlns:p14="http://schemas.microsoft.com/office/powerpoint/2010/main" val="1770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Convergent and Divergent Series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If the infinite series has a sum, or limit, the series is convergent. </a:t>
            </a:r>
          </a:p>
          <a:p>
            <a:pPr eaLnBrk="1" hangingPunct="1"/>
            <a:r>
              <a:rPr lang="en-US" altLang="en-US" dirty="0" smtClean="0"/>
              <a:t>If the series is not convergent, it is divergent.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0034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 smtClean="0"/>
              <a:t>Ways To Determine Convergence/Divergence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1.  Arithmetic – since no sum exists, it diverges</a:t>
            </a:r>
          </a:p>
          <a:p>
            <a:pPr eaLnBrk="1" hangingPunct="1"/>
            <a:r>
              <a:rPr lang="en-US" altLang="en-US" dirty="0" smtClean="0"/>
              <a:t>2.  Geometric:</a:t>
            </a:r>
          </a:p>
          <a:p>
            <a:pPr lvl="1" eaLnBrk="1" hangingPunct="1"/>
            <a:r>
              <a:rPr lang="en-US" altLang="en-US" dirty="0" smtClean="0"/>
              <a:t>If |r| &gt; 1, diverges</a:t>
            </a:r>
          </a:p>
          <a:p>
            <a:pPr lvl="1" eaLnBrk="1" hangingPunct="1"/>
            <a:r>
              <a:rPr lang="en-US" altLang="en-US" dirty="0" smtClean="0"/>
              <a:t>If |r| &lt; 1, converges since the sum exists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 smtClean="0"/>
              <a:t>3.  Ratio Test (discussed in a few minutes)</a:t>
            </a:r>
          </a:p>
          <a:p>
            <a:pPr lvl="1"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34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dirty="0" smtClean="0"/>
              <a:t>Determine whether each arithmetic or geometric series is convergent or divergent.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1/8 + 3/20 + 9/50 + 27/125 + . .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r=6/5 </a:t>
            </a:r>
            <a:r>
              <a:rPr lang="en-US" altLang="en-US" dirty="0" smtClean="0">
                <a:sym typeface="Wingdings" pitchFamily="2" charset="2"/>
              </a:rPr>
              <a:t> |r|&gt;1  divergent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18.75+17.50+16.25+15.00+ . .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Arithmetic series </a:t>
            </a:r>
            <a:r>
              <a:rPr lang="en-US" altLang="en-US" dirty="0" smtClean="0">
                <a:sym typeface="Wingdings" pitchFamily="2" charset="2"/>
              </a:rPr>
              <a:t> divergent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65 + 13 + 2 3/5 + 13/25 . . 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r=1/5 </a:t>
            </a:r>
            <a:r>
              <a:rPr lang="en-US" altLang="en-US" dirty="0" smtClean="0">
                <a:sym typeface="Wingdings" pitchFamily="2" charset="2"/>
              </a:rPr>
              <a:t> |r|&lt;1  convergent</a:t>
            </a:r>
          </a:p>
        </p:txBody>
      </p:sp>
    </p:spTree>
    <p:extLst>
      <p:ext uri="{BB962C8B-B14F-4D97-AF65-F5344CB8AC3E}">
        <p14:creationId xmlns:p14="http://schemas.microsoft.com/office/powerpoint/2010/main" val="140905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sum of  the infinite and finite geometric sequence</vt:lpstr>
      <vt:lpstr>PowerPoint Presentation</vt:lpstr>
      <vt:lpstr>PowerPoint Presentation</vt:lpstr>
      <vt:lpstr>PowerPoint Presentation</vt:lpstr>
      <vt:lpstr>PowerPoint Presentation</vt:lpstr>
      <vt:lpstr> Convergent and Divergent Series</vt:lpstr>
      <vt:lpstr>Convergent and Divergent Series</vt:lpstr>
      <vt:lpstr>Ways To Determine Convergence/Divergence</vt:lpstr>
      <vt:lpstr>Example</vt:lpstr>
      <vt:lpstr>Other Series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sum of  the infinite and finite geometric sequence</dc:title>
  <dc:creator>sabah</dc:creator>
  <cp:lastModifiedBy>s</cp:lastModifiedBy>
  <cp:revision>1</cp:revision>
  <dcterms:created xsi:type="dcterms:W3CDTF">2006-08-16T00:00:00Z</dcterms:created>
  <dcterms:modified xsi:type="dcterms:W3CDTF">2018-11-21T14:56:59Z</dcterms:modified>
</cp:coreProperties>
</file>